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tserrat Bold" pitchFamily="2" charset="-52"/>
      <p:bold r:id="rId18"/>
    </p:embeddedFont>
    <p:embeddedFont>
      <p:font typeface="Source Sans Pro" panose="020B0503030403020204" pitchFamily="34" charset="0"/>
      <p:regular r:id="rId19"/>
      <p:bold r:id="rId20"/>
    </p:embeddedFont>
    <p:embeddedFont>
      <p:font typeface="Source Sans Pro Bold" panose="020B0703030403020204" charset="0"/>
      <p:bold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17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5580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573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606998" y="680970"/>
            <a:ext cx="7416403" cy="28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Дипломный проект: </a:t>
            </a:r>
            <a:r>
              <a:rPr lang="ru-RU" sz="40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«Разработка веб-сайта для автоматизации процессов бронирования и управления услугами туристического агентства»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6350198" y="4607362"/>
            <a:ext cx="7416403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83906" y="6532840"/>
            <a:ext cx="12751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0" y="6876827"/>
            <a:ext cx="2742843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Работу выполнил: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Студент 4-го курса ИСИП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Матвеев Кирилл Дмитриевич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67B7030-FA72-46DC-ABFD-F66555B65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1599" y="7779264"/>
            <a:ext cx="2829320" cy="32389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BFBF9A8-06CD-4095-A813-4EB06C28C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0508" y="0"/>
            <a:ext cx="1979892" cy="168184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920D0CB-5EC9-4CBE-8D38-3FC12342C494}"/>
              </a:ext>
            </a:extLst>
          </p:cNvPr>
          <p:cNvSpPr/>
          <p:nvPr/>
        </p:nvSpPr>
        <p:spPr>
          <a:xfrm>
            <a:off x="12491358" y="1772550"/>
            <a:ext cx="2118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Montserrat Bold" pitchFamily="2" charset="-52"/>
                <a:cs typeface="Times New Roman" panose="02020603050405020304" pitchFamily="18" charset="0"/>
              </a:rPr>
              <a:t>«ЧУПО ВШП»</a:t>
            </a:r>
            <a:endParaRPr lang="ru-RU" sz="2000" dirty="0">
              <a:latin typeface="Montserrat Bold" pitchFamily="2" charset="-5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822008" y="312955"/>
            <a:ext cx="5337929" cy="667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Ссылка на Github</a:t>
            </a:r>
            <a:endParaRPr lang="en-US" sz="4200" dirty="0"/>
          </a:p>
        </p:txBody>
      </p:sp>
      <p:sp>
        <p:nvSpPr>
          <p:cNvPr id="5" name="Text 2"/>
          <p:cNvSpPr/>
          <p:nvPr/>
        </p:nvSpPr>
        <p:spPr>
          <a:xfrm>
            <a:off x="822008" y="1273551"/>
            <a:ext cx="12986385" cy="704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Весь исходный код проекта доступен на GitHub для ознакомления и использования. Вы можете изучить реализацию, клонировать репозиторий и даже внести свои предложения по улучшению.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22008" y="4114800"/>
            <a:ext cx="6316980" cy="774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6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6100" dirty="0"/>
          </a:p>
        </p:txBody>
      </p:sp>
      <p:sp>
        <p:nvSpPr>
          <p:cNvPr id="7" name="Text 4"/>
          <p:cNvSpPr/>
          <p:nvPr/>
        </p:nvSpPr>
        <p:spPr>
          <a:xfrm>
            <a:off x="2646045" y="4893607"/>
            <a:ext cx="266890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Репозиторий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878279" y="5511701"/>
            <a:ext cx="6316980" cy="352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en-US" u="sng" dirty="0">
                <a:solidFill>
                  <a:srgbClr val="2D2E34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https://github.com/Nasvaychik/Travel-Agency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491294" y="4114800"/>
            <a:ext cx="6317099" cy="774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en-US" sz="6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6100" dirty="0"/>
          </a:p>
        </p:txBody>
      </p:sp>
      <p:sp>
        <p:nvSpPr>
          <p:cNvPr id="10" name="Text 7"/>
          <p:cNvSpPr/>
          <p:nvPr/>
        </p:nvSpPr>
        <p:spPr>
          <a:xfrm>
            <a:off x="9315452" y="4897436"/>
            <a:ext cx="266890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Сканируйте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7435143" y="5511701"/>
            <a:ext cx="6317099" cy="352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QR-код для быстрого доступа.</a:t>
            </a:r>
            <a:endParaRPr lang="en-US" sz="18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F8E5542-F6A0-4B8E-AE25-924789347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6429" y="7779264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606998" y="680970"/>
            <a:ext cx="7416403" cy="28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Дипломный проект: </a:t>
            </a:r>
            <a:r>
              <a:rPr lang="ru-RU" sz="40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«Разработка веб-сайта для автоматизации процессов бронирования и управления услугами туристического агентства»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6350198" y="4607362"/>
            <a:ext cx="7416403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83906" y="6532840"/>
            <a:ext cx="12751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0" y="6876827"/>
            <a:ext cx="2742843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Работу выполнил: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Студент 4-го курса ИСИП</a:t>
            </a:r>
          </a:p>
          <a:p>
            <a:pPr>
              <a:lnSpc>
                <a:spcPts val="3400"/>
              </a:lnSpc>
            </a:pPr>
            <a:r>
              <a:rPr lang="ru-RU" sz="2400" b="1" dirty="0">
                <a:solidFill>
                  <a:srgbClr val="3D3838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Матвеев Кирилл Дмитриевич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67B7030-FA72-46DC-ABFD-F66555B65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1599" y="7779264"/>
            <a:ext cx="2829320" cy="32389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BFBF9A8-06CD-4095-A813-4EB06C28C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0508" y="0"/>
            <a:ext cx="1979892" cy="168184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0920D0CB-5EC9-4CBE-8D38-3FC12342C494}"/>
              </a:ext>
            </a:extLst>
          </p:cNvPr>
          <p:cNvSpPr/>
          <p:nvPr/>
        </p:nvSpPr>
        <p:spPr>
          <a:xfrm>
            <a:off x="12491358" y="1772550"/>
            <a:ext cx="21181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Montserrat Bold" pitchFamily="2" charset="-52"/>
                <a:cs typeface="Times New Roman" panose="02020603050405020304" pitchFamily="18" charset="0"/>
              </a:rPr>
              <a:t>«ЧУПО ВШП»</a:t>
            </a:r>
            <a:endParaRPr lang="ru-RU" sz="2000" dirty="0">
              <a:latin typeface="Montserrat Bold" pitchFamily="2" charset="-5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3467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964650"/>
            <a:ext cx="129028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Актуальность автоматизации туристических услуг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984188"/>
            <a:ext cx="389894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Быстро меняющийся рынок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63798" y="4932283"/>
            <a:ext cx="3898940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Туристический рынок постоянно меняется, требуя гибкости.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984188"/>
            <a:ext cx="389894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Рост онлайн-бронирований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72576" y="4932283"/>
            <a:ext cx="3898940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Все больше клиентов предпочитают бронировать поездки онлайн.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4188"/>
            <a:ext cx="389894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Повышение эффективности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81354" y="4932283"/>
            <a:ext cx="3898940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Автоматизация снижает ошибки и ускоряет процессы.</a:t>
            </a:r>
            <a:endParaRPr lang="en-US" sz="19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7BC3A41-B1C8-494A-8198-113748CBD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080" y="7790066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012519" y="280688"/>
            <a:ext cx="723066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 err="1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Цел</a:t>
            </a:r>
            <a:r>
              <a:rPr lang="ru-RU" sz="4400" b="1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ь</a:t>
            </a:r>
            <a:r>
              <a:rPr lang="en-US" sz="4400" b="1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</a:t>
            </a: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 Задачи Проекта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6350198" y="2002869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6459617" y="2070199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152323" y="2087642"/>
            <a:ext cx="598729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Цель: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веб-сайт тур-</a:t>
            </a:r>
            <a:r>
              <a:rPr lang="ru-RU" sz="2200" b="1" dirty="0" err="1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агенства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152323" y="2586276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Учесть современные требования к удобству использования.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50198" y="3450074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0" name="Text 7"/>
          <p:cNvSpPr/>
          <p:nvPr/>
        </p:nvSpPr>
        <p:spPr>
          <a:xfrm>
            <a:off x="6459617" y="3517404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7152323" y="3534847"/>
            <a:ext cx="5921335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Задача: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базу данных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52323" y="4033480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Разработать концепцию и архитектуру системы.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6350198" y="4897279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4" name="Text 11"/>
          <p:cNvSpPr/>
          <p:nvPr/>
        </p:nvSpPr>
        <p:spPr>
          <a:xfrm>
            <a:off x="6459617" y="4964609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152323" y="4982051"/>
            <a:ext cx="459116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Задача: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клиентскую часть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152323" y="5480685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Разработать пользовательский интерфейс и систему навигации.</a:t>
            </a:r>
          </a:p>
        </p:txBody>
      </p:sp>
      <p:sp>
        <p:nvSpPr>
          <p:cNvPr id="17" name="Shape 14"/>
          <p:cNvSpPr/>
          <p:nvPr/>
        </p:nvSpPr>
        <p:spPr>
          <a:xfrm>
            <a:off x="6350198" y="6344483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8" name="Text 15"/>
          <p:cNvSpPr/>
          <p:nvPr/>
        </p:nvSpPr>
        <p:spPr>
          <a:xfrm>
            <a:off x="6459617" y="6411813"/>
            <a:ext cx="336471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7152323" y="6429256"/>
            <a:ext cx="462367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Задача: </a:t>
            </a:r>
            <a:r>
              <a:rPr lang="ru-RU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Разработать серверную часть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152323" y="6927890"/>
            <a:ext cx="661427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ru-RU" dirty="0"/>
              <a:t>Реализовать модуль онлайн-бронирования.</a:t>
            </a:r>
            <a:endParaRPr lang="en-US" sz="1900" dirty="0"/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51102693-7A15-42CB-A0AE-3471E7015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080" y="7779264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4908470" y="276523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Используемые Технологии</a:t>
            </a:r>
            <a:endParaRPr lang="en-US" sz="4400" dirty="0"/>
          </a:p>
        </p:txBody>
      </p:sp>
      <p:sp>
        <p:nvSpPr>
          <p:cNvPr id="6" name="Text 2"/>
          <p:cNvSpPr/>
          <p:nvPr/>
        </p:nvSpPr>
        <p:spPr>
          <a:xfrm>
            <a:off x="828080" y="3273147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 err="1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FastApi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828080" y="3744634"/>
            <a:ext cx="226647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 бэкенд-логики и обработки данных.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6350198" y="3330297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React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6350197" y="3725108"/>
            <a:ext cx="2266474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 интерактивности на стороне клиента.</a:t>
            </a:r>
            <a:endParaRPr lang="en-US" sz="19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0128" y="2516862"/>
            <a:ext cx="566618" cy="56661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1500128" y="3330297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HTML/CSS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1500128" y="3828931"/>
            <a:ext cx="226647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Структура и стиль веб-страниц.</a:t>
            </a:r>
            <a:endParaRPr lang="en-US" sz="19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198" y="5433060"/>
            <a:ext cx="566618" cy="56661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350198" y="6246495"/>
            <a:ext cx="22664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MySQL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6350198" y="6745129"/>
            <a:ext cx="2266474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Для управления базой данных.</a:t>
            </a:r>
            <a:endParaRPr lang="en-US" sz="19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617D5F0-F208-4EC8-BC76-3815439154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3437" y="7789046"/>
            <a:ext cx="2829320" cy="32389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CACEBAAD-A15E-42A2-B901-F4F9A7C8DA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01024" y="2462687"/>
            <a:ext cx="664965" cy="664965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0C0DA95E-F56B-4F4A-AA4A-8EFBE5E1E4A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28081" y="2516862"/>
            <a:ext cx="600670" cy="6006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084" y="678299"/>
            <a:ext cx="5604510" cy="700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База Данных: ERD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084" y="1871901"/>
            <a:ext cx="12904232" cy="1109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Модель "Сущность-Связь" (ERD) демонстрирует структуру нашей базы данных, включая таблицы для клиентов, туров, </a:t>
            </a:r>
            <a:r>
              <a:rPr lang="en-US" sz="190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бронирований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Каждая сущность имеет определенные атрибуты и связи с другими сущностями, что обеспечивает целостность и эффективность данных.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5610" y="3416856"/>
            <a:ext cx="2959179" cy="29591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3084" y="6811566"/>
            <a:ext cx="12904232" cy="7396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Эта структура позволяет легко управлять информацией о пользователях, доступных турах, </a:t>
            </a:r>
            <a:r>
              <a:rPr lang="en-US" sz="190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статусах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90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бронирований</a:t>
            </a: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обеспечивая надежное хранение всех необходимых данных для работы агентства.</a:t>
            </a:r>
            <a:endParaRPr lang="en-US" sz="19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3151346-7539-466D-9DE0-6688B335A5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01080" y="7774758"/>
            <a:ext cx="2829320" cy="32389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700B3FD-33F6-4BFB-BBDD-F127E44E30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2463" y="2981325"/>
            <a:ext cx="5965471" cy="383024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863798" y="4255413"/>
            <a:ext cx="10364986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Макет: Дизайн Главной Страницы</a:t>
            </a:r>
            <a:endParaRPr lang="en-US" sz="4400" dirty="0"/>
          </a:p>
        </p:txBody>
      </p:sp>
      <p:sp>
        <p:nvSpPr>
          <p:cNvPr id="5" name="Shape 2"/>
          <p:cNvSpPr/>
          <p:nvPr/>
        </p:nvSpPr>
        <p:spPr>
          <a:xfrm>
            <a:off x="863798" y="5326856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1110615" y="5573673"/>
            <a:ext cx="300251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Удобная навигация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10615" y="6072307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Простое меню для поиска туров и информации.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9160609" y="5206008"/>
            <a:ext cx="4136350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9666730" y="5399901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Яркие баннеры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9458027" y="6007118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Привлекают внимание к спецпредложениям.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9876949" y="557367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1315984" y="6072306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9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E20A8C3-E49C-4242-8581-B6B8FD9BB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55413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B3309D47-80B7-448E-BA45-A5C5A523B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6084" y="7804904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2993827"/>
          </a:xfrm>
          <a:prstGeom prst="rect">
            <a:avLst/>
          </a:prstGeom>
          <a:solidFill>
            <a:srgbClr val="E6E6E7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38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8200" y="3652480"/>
            <a:ext cx="11056144" cy="680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Макет: Страница Бронирования Тура</a:t>
            </a:r>
            <a:endParaRPr lang="en-US" sz="4250" dirty="0"/>
          </a:p>
        </p:txBody>
      </p:sp>
      <p:sp>
        <p:nvSpPr>
          <p:cNvPr id="5" name="Shape 2"/>
          <p:cNvSpPr/>
          <p:nvPr/>
        </p:nvSpPr>
        <p:spPr>
          <a:xfrm>
            <a:off x="838200" y="5769888"/>
            <a:ext cx="2969062" cy="239435"/>
          </a:xfrm>
          <a:prstGeom prst="roundRect">
            <a:avLst>
              <a:gd name="adj" fmla="val 15005"/>
            </a:avLst>
          </a:prstGeom>
          <a:solidFill>
            <a:srgbClr val="F2EEEE"/>
          </a:solidFill>
          <a:ln/>
        </p:spPr>
      </p:sp>
      <p:sp>
        <p:nvSpPr>
          <p:cNvPr id="6" name="Text 3"/>
          <p:cNvSpPr/>
          <p:nvPr/>
        </p:nvSpPr>
        <p:spPr>
          <a:xfrm>
            <a:off x="838200" y="6368534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Выбор даты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838200" y="6852285"/>
            <a:ext cx="2969062" cy="718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Интуитивный календарь для выбора поездки.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166473" y="5410557"/>
            <a:ext cx="2969062" cy="239435"/>
          </a:xfrm>
          <a:prstGeom prst="roundRect">
            <a:avLst>
              <a:gd name="adj" fmla="val 15005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4166473" y="6009203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Детали тура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4166473" y="6492954"/>
            <a:ext cx="2969062" cy="10779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Подробная информация о маршруте и включенных услугах.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7494746" y="5051346"/>
            <a:ext cx="2969062" cy="239435"/>
          </a:xfrm>
          <a:prstGeom prst="roundRect">
            <a:avLst>
              <a:gd name="adj" fmla="val 15005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7494746" y="5649992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100" b="1" dirty="0" err="1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Подтверждение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494746" y="6133743"/>
            <a:ext cx="2969062" cy="718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en-US" sz="185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Итоговый</a:t>
            </a: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5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обзор</a:t>
            </a: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5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заказа</a:t>
            </a: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5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перед</a:t>
            </a: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50" dirty="0" err="1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оплатой</a:t>
            </a:r>
            <a:r>
              <a:rPr lang="en-US" sz="1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0823019" y="5290780"/>
            <a:ext cx="2721650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dirty="0"/>
          </a:p>
        </p:txBody>
      </p:sp>
      <p:sp>
        <p:nvSpPr>
          <p:cNvPr id="16" name="Text 13"/>
          <p:cNvSpPr/>
          <p:nvPr/>
        </p:nvSpPr>
        <p:spPr>
          <a:xfrm>
            <a:off x="10823019" y="5774531"/>
            <a:ext cx="2969181" cy="718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85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EA2D0F7E-3E43-4899-A30B-5413E81F1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65248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7EEEB1C-A93D-4208-94B2-A2BB330B64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38632" y="7790306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328576" y="122689"/>
            <a:ext cx="6491288" cy="512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Клиентская Часть: Фронтенд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1262062" y="2253285"/>
            <a:ext cx="13368338" cy="540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811292" y="4776668"/>
            <a:ext cx="6210895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16" name="Text 11"/>
          <p:cNvSpPr/>
          <p:nvPr/>
        </p:nvSpPr>
        <p:spPr>
          <a:xfrm>
            <a:off x="4209693" y="6853595"/>
            <a:ext cx="6210895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21" name="Text 15"/>
          <p:cNvSpPr/>
          <p:nvPr/>
        </p:nvSpPr>
        <p:spPr>
          <a:xfrm>
            <a:off x="7608094" y="4776668"/>
            <a:ext cx="6211014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1400" dirty="0"/>
          </a:p>
        </p:txBody>
      </p:sp>
      <p:sp>
        <p:nvSpPr>
          <p:cNvPr id="22" name="Text 16"/>
          <p:cNvSpPr/>
          <p:nvPr/>
        </p:nvSpPr>
        <p:spPr>
          <a:xfrm>
            <a:off x="631031" y="7326749"/>
            <a:ext cx="13368338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400" dirty="0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F0955595-DACE-450E-935F-500D925D2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7531" y="7799903"/>
            <a:ext cx="2829320" cy="32389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7753A4B-AC7C-4A1A-BAA4-2C83E3D7B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4217" y="951516"/>
            <a:ext cx="5639317" cy="453268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2F852F-CDE6-47FD-BCB2-967DCA4356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031" y="2001858"/>
            <a:ext cx="6201640" cy="34823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745927" y="54219"/>
            <a:ext cx="6690360" cy="605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Серверная Часть: Бэкенд</a:t>
            </a:r>
            <a:endParaRPr lang="en-US" sz="3800" dirty="0"/>
          </a:p>
        </p:txBody>
      </p:sp>
      <p:sp>
        <p:nvSpPr>
          <p:cNvPr id="5" name="Text 2"/>
          <p:cNvSpPr/>
          <p:nvPr/>
        </p:nvSpPr>
        <p:spPr>
          <a:xfrm>
            <a:off x="745927" y="1620203"/>
            <a:ext cx="7652147" cy="959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2131219" y="3032046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2131219" y="3462576"/>
            <a:ext cx="6266855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10" name="Text 5"/>
          <p:cNvSpPr/>
          <p:nvPr/>
        </p:nvSpPr>
        <p:spPr>
          <a:xfrm>
            <a:off x="2131219" y="4310896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2131219" y="4741426"/>
            <a:ext cx="6266855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2131219" y="5589746"/>
            <a:ext cx="2422088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2131219" y="6020276"/>
            <a:ext cx="6266855" cy="319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sp>
        <p:nvSpPr>
          <p:cNvPr id="15" name="Text 9"/>
          <p:cNvSpPr/>
          <p:nvPr/>
        </p:nvSpPr>
        <p:spPr>
          <a:xfrm>
            <a:off x="1723631" y="6180117"/>
            <a:ext cx="7652147" cy="6393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F9BB5B0-B7A9-4531-8627-95DF9BAD3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080" y="7779264"/>
            <a:ext cx="2829320" cy="3238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365</Words>
  <Application>Microsoft Office PowerPoint</Application>
  <PresentationFormat>Произвольный</PresentationFormat>
  <Paragraphs>75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Montserrat Bold</vt:lpstr>
      <vt:lpstr>Source Sans Pro</vt:lpstr>
      <vt:lpstr>Source Sans Pro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Кирилл Матвеев</cp:lastModifiedBy>
  <cp:revision>4</cp:revision>
  <dcterms:created xsi:type="dcterms:W3CDTF">2025-06-05T18:49:36Z</dcterms:created>
  <dcterms:modified xsi:type="dcterms:W3CDTF">2025-06-05T21:03:21Z</dcterms:modified>
</cp:coreProperties>
</file>